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2" r:id="rId2"/>
    <p:sldId id="256" r:id="rId3"/>
    <p:sldId id="258" r:id="rId4"/>
    <p:sldId id="259" r:id="rId5"/>
    <p:sldId id="260" r:id="rId6"/>
    <p:sldId id="263" r:id="rId7"/>
    <p:sldId id="257" r:id="rId8"/>
    <p:sldId id="265" r:id="rId9"/>
    <p:sldId id="266" r:id="rId10"/>
    <p:sldId id="267" r:id="rId11"/>
    <p:sldId id="268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D665B-AFBB-4D32-9F99-09CC3B157DF5}" type="datetimeFigureOut">
              <a:rPr lang="en-IN" smtClean="0"/>
              <a:pPr/>
              <a:t>06-09-2024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695FE-8B97-4BA7-B926-E00BD68FE93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695FE-8B97-4BA7-B926-E00BD68FE93F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D68EF-02D1-4B06-A229-AE4149404052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3A7A6-4616-4DAB-9EBA-62156482AF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assetonline.in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hyperlink" Target="http://myassetonline.i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assetonline.i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13.png"/><Relationship Id="rId3" Type="http://schemas.openxmlformats.org/officeDocument/2006/relationships/image" Target="../media/image16.png"/><Relationship Id="rId21" Type="http://schemas.openxmlformats.org/officeDocument/2006/relationships/image" Target="../media/image34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jpe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jpe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emf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hyperlink" Target="http://myassetonline.in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yassetonline.i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yassetonline.in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yassetonline.in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yassetonline.in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yassetonline.in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yassetonline.in/" TargetMode="External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Sreenesh\Desktop\logos\AdobeStock_10669788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6" y="1752600"/>
            <a:ext cx="9140824" cy="4367126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762001"/>
            <a:ext cx="5018044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15000" y="23622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Do you know what is the current status of your assets…?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3200400"/>
            <a:ext cx="222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do you own..??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3886200"/>
            <a:ext cx="1607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Where is it..??</a:t>
            </a:r>
            <a:endParaRPr lang="en-IN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8699" y="4495800"/>
            <a:ext cx="2693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condition is it on..??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5989" y="5181600"/>
            <a:ext cx="3738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What is its remaining useful years..??</a:t>
            </a:r>
            <a:endParaRPr lang="en-IN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4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609600"/>
            <a:ext cx="2133600" cy="5562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kern="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kern="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kern="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500" kern="0" dirty="0" smtClean="0"/>
              <a:t>Headquartered in Kochi, Kerala, one of India’s leading IT hub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kern="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500" kern="0" dirty="0" smtClean="0"/>
              <a:t>Wide reach with a nationwide network of 16 direct branch offices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kern="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500" kern="0" dirty="0" smtClean="0"/>
              <a:t>International operations in UAE, Qatar &amp; Oman </a:t>
            </a: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5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1840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ea typeface="Lucida Sans Unicode" charset="0"/>
                <a:cs typeface="Lucida Sans Unicode" charset="0"/>
              </a:rPr>
              <a:t>STALLION </a:t>
            </a:r>
            <a:r>
              <a:rPr lang="en-US" sz="2800" dirty="0" smtClean="0">
                <a:latin typeface="+mj-lt"/>
                <a:ea typeface="Lucida Sans Unicode" charset="0"/>
                <a:cs typeface="Lucida Sans Unicode" charset="0"/>
              </a:rPr>
              <a:t>Highlights</a:t>
            </a:r>
            <a:endParaRPr lang="en-US" sz="2800" dirty="0">
              <a:latin typeface="+mj-lt"/>
              <a:ea typeface="Lucida Sans Unicode" charset="0"/>
              <a:cs typeface="Lucida Sans Unicode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2143304"/>
            <a:ext cx="4953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b="1" kern="0" dirty="0" smtClean="0">
                <a:solidFill>
                  <a:prstClr val="black"/>
                </a:solidFill>
              </a:rPr>
              <a:t>About </a:t>
            </a:r>
          </a:p>
          <a:p>
            <a:pPr marL="171450" lvl="0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Launched 2 decades ago, Stallion is a premium vendor in the AIDC industry providing  solutions in India &amp; Middle East.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Tailor made  solutions as per customer requirements in </a:t>
            </a:r>
            <a:r>
              <a:rPr lang="en-US" sz="1400" kern="0" dirty="0" smtClean="0"/>
              <a:t>AIDC </a:t>
            </a:r>
            <a:r>
              <a:rPr lang="en-US" sz="1400" kern="0" dirty="0" smtClean="0">
                <a:solidFill>
                  <a:prstClr val="black"/>
                </a:solidFill>
              </a:rPr>
              <a:t>technologies like Barcode &amp; RFID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Wide range of cost effective RFID infrastructure 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Over 20000  privileged customers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Manufacturing units at Kochi, Bangalore, Mumbai &amp; Dubai (UAE) for  tags &amp; consumables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POS terminals for Retail industry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Proven track record in providing Warehouse, Asset &amp;  Inventory management solutions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Document Archiving Solutions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Solutions for Manufacturing Assembly Lines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HR Real time monitoring Attendance Systems</a:t>
            </a:r>
          </a:p>
          <a:p>
            <a:pPr marL="365760" lvl="1" indent="-171450">
              <a:buFont typeface="Arial" charset="0"/>
              <a:buChar char="•"/>
              <a:defRPr/>
            </a:pPr>
            <a:r>
              <a:rPr lang="en-US" sz="1400" kern="0" dirty="0" smtClean="0">
                <a:solidFill>
                  <a:prstClr val="black"/>
                </a:solidFill>
              </a:rPr>
              <a:t>IT Asset Management Solutions</a:t>
            </a:r>
          </a:p>
          <a:p>
            <a:pPr marL="365760" marR="0" lvl="1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0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7932" y="4800600"/>
            <a:ext cx="1723668" cy="14486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/>
          <a:srcRect l="12345" t="37794" r="12408" b="39345"/>
          <a:stretch/>
        </p:blipFill>
        <p:spPr>
          <a:xfrm>
            <a:off x="7467600" y="1600200"/>
            <a:ext cx="1298642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/>
          <a:srcRect l="3778" t="39334" r="222" b="46444"/>
          <a:stretch/>
        </p:blipFill>
        <p:spPr>
          <a:xfrm>
            <a:off x="7391400" y="1981200"/>
            <a:ext cx="1543044" cy="228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48600" y="2286000"/>
            <a:ext cx="575379" cy="53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/>
          <a:srcRect l="4817" t="21257" r="57973" b="50000"/>
          <a:stretch/>
        </p:blipFill>
        <p:spPr>
          <a:xfrm>
            <a:off x="7696200" y="2895600"/>
            <a:ext cx="914400" cy="391887"/>
          </a:xfrm>
          <a:prstGeom prst="rect">
            <a:avLst/>
          </a:prstGeom>
        </p:spPr>
      </p:pic>
      <p:pic>
        <p:nvPicPr>
          <p:cNvPr id="12" name="Picture 8" descr="Image result for Chainway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08" t="43556" r="7703" b="45777"/>
          <a:stretch/>
        </p:blipFill>
        <p:spPr bwMode="auto">
          <a:xfrm>
            <a:off x="7467601" y="3429000"/>
            <a:ext cx="1447800" cy="1737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 cstate="print"/>
          <a:srcRect l="3778" t="25111" r="3778" b="42889"/>
          <a:stretch/>
        </p:blipFill>
        <p:spPr>
          <a:xfrm>
            <a:off x="7814733" y="3657600"/>
            <a:ext cx="1100667" cy="381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/>
          <a:srcRect l="5555" t="14286" r="3778" b="14285"/>
          <a:stretch/>
        </p:blipFill>
        <p:spPr>
          <a:xfrm>
            <a:off x="7696200" y="4191000"/>
            <a:ext cx="1219200" cy="239058"/>
          </a:xfrm>
          <a:prstGeom prst="rect">
            <a:avLst/>
          </a:prstGeom>
        </p:spPr>
      </p:pic>
      <p:pic>
        <p:nvPicPr>
          <p:cNvPr id="3075" name="Picture 3" descr="C:\Users\Sreenesh\Desktop\logos\about-u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4600" y="609600"/>
            <a:ext cx="4800600" cy="154895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5257800" y="6248400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12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DA008F-A3D7-4CA8-A3AD-6BBE4628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7200"/>
            <a:ext cx="7290054" cy="74196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                  </a:t>
            </a:r>
            <a:r>
              <a:rPr lang="en-US" sz="3200" dirty="0" smtClean="0">
                <a:solidFill>
                  <a:schemeClr val="bg1"/>
                </a:solidFill>
              </a:rPr>
              <a:t>   </a:t>
            </a:r>
            <a:r>
              <a:rPr lang="en-US" sz="3200" dirty="0" smtClean="0"/>
              <a:t>KEY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/>
              <a:t>FEATURES</a:t>
            </a:r>
            <a:endParaRPr lang="en-US" sz="3200" cap="non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171EB66-F30C-4E76-BDEF-DB0362DE2E48}"/>
              </a:ext>
            </a:extLst>
          </p:cNvPr>
          <p:cNvSpPr/>
          <p:nvPr/>
        </p:nvSpPr>
        <p:spPr>
          <a:xfrm>
            <a:off x="381000" y="1222459"/>
            <a:ext cx="2827867" cy="51783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 smtClean="0">
                <a:cs typeface="Arial" pitchFamily="34" charset="0"/>
              </a:rPr>
              <a:t>Available in </a:t>
            </a:r>
            <a:r>
              <a:rPr lang="en-US" altLang="en-US" sz="1400" dirty="0" err="1" smtClean="0">
                <a:cs typeface="Arial" pitchFamily="34" charset="0"/>
              </a:rPr>
              <a:t>SaaS</a:t>
            </a:r>
            <a:r>
              <a:rPr lang="en-US" altLang="en-US" sz="1400" dirty="0" smtClean="0">
                <a:cs typeface="Arial" pitchFamily="34" charset="0"/>
              </a:rPr>
              <a:t> model. As subscription model my.asset can be used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 smtClean="0">
                <a:cs typeface="Arial" pitchFamily="34" charset="0"/>
              </a:rPr>
              <a:t>Proven </a:t>
            </a:r>
            <a:r>
              <a:rPr lang="en-US" altLang="en-US" sz="1400" dirty="0">
                <a:cs typeface="Arial" pitchFamily="34" charset="0"/>
              </a:rPr>
              <a:t>and powerful Asset Management Tool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Web-based UI – access any time, any location.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Low cost of scaling and quick ROI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Supports Barcode &amp; RFID. Wide variety of hardware and tags available from Stallion.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Asset Details – Category, Details, Location, Owner, Status, Metadata and much more.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Rich set of reports. Customized reports based on user requirements.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Integrations based on API / Webservices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Maintenance scheduling and tracking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400" dirty="0">
                <a:cs typeface="Arial" pitchFamily="34" charset="0"/>
              </a:rPr>
              <a:t>AMC &amp; Insurance tracking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2590" y="1440766"/>
            <a:ext cx="5343525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4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38801" y="1371600"/>
            <a:ext cx="990599" cy="20774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sz="1350" dirty="0" smtClean="0">
                <a:solidFill>
                  <a:prstClr val="white"/>
                </a:solidFill>
              </a:rPr>
              <a:t>COUNT</a:t>
            </a: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30694" y="2021584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97973" y="2110788"/>
            <a:ext cx="570173" cy="4279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6256" y="2857022"/>
            <a:ext cx="574193" cy="57419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823474" y="3704754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40A2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8926" y="3756577"/>
            <a:ext cx="502745" cy="50274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842696" y="4650909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5975" y="4776820"/>
            <a:ext cx="408639" cy="4086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09565" y="1787096"/>
            <a:ext cx="67486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Asset Count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1077" y="2691675"/>
            <a:ext cx="82851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Normalize Count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4022" y="3504442"/>
            <a:ext cx="67230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Approvals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48167" y="4333036"/>
            <a:ext cx="6391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Report &amp; Post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1500" y="1998473"/>
            <a:ext cx="715907" cy="7159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1370" y="1366386"/>
            <a:ext cx="644623" cy="41549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1350" dirty="0">
                <a:solidFill>
                  <a:prstClr val="white"/>
                </a:solidFill>
              </a:rPr>
              <a:t>Master Data</a:t>
            </a:r>
          </a:p>
        </p:txBody>
      </p:sp>
      <p:sp>
        <p:nvSpPr>
          <p:cNvPr id="19" name="Flowchart: Magnetic Disk 18"/>
          <p:cNvSpPr/>
          <p:nvPr/>
        </p:nvSpPr>
        <p:spPr>
          <a:xfrm>
            <a:off x="221500" y="1837436"/>
            <a:ext cx="715907" cy="1089566"/>
          </a:xfrm>
          <a:prstGeom prst="flowChartMagneticDisk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3678" y="4769960"/>
            <a:ext cx="999753" cy="41549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sz="1350" dirty="0">
                <a:solidFill>
                  <a:prstClr val="white"/>
                </a:solidFill>
              </a:rPr>
              <a:t>Host Systems Integration</a:t>
            </a:r>
          </a:p>
        </p:txBody>
      </p:sp>
      <p:sp>
        <p:nvSpPr>
          <p:cNvPr id="21" name="Up-Down Arrow 20"/>
          <p:cNvSpPr/>
          <p:nvPr/>
        </p:nvSpPr>
        <p:spPr>
          <a:xfrm>
            <a:off x="553801" y="3035700"/>
            <a:ext cx="211829" cy="768113"/>
          </a:xfrm>
          <a:prstGeom prst="upDown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 cstate="print"/>
          <a:srcRect l="18371" t="9085" r="18584" b="11950"/>
          <a:stretch/>
        </p:blipFill>
        <p:spPr>
          <a:xfrm>
            <a:off x="2880627" y="2081294"/>
            <a:ext cx="456680" cy="57200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17005" y="1754837"/>
            <a:ext cx="64462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prstClr val="black"/>
                </a:solidFill>
              </a:rPr>
              <a:t>Input Source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297" y="2664593"/>
            <a:ext cx="52032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</a:lstStyle>
          <a:p>
            <a:pPr algn="ctr"/>
            <a:r>
              <a:rPr lang="en-US" sz="1200" dirty="0">
                <a:solidFill>
                  <a:prstClr val="black"/>
                </a:solidFill>
              </a:rPr>
              <a:t>GRNs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 cstate="print"/>
          <a:srcRect r="51194" b="51620"/>
          <a:stretch/>
        </p:blipFill>
        <p:spPr>
          <a:xfrm>
            <a:off x="2781510" y="2861450"/>
            <a:ext cx="697316" cy="687773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2791743" y="4020883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8383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/>
          <a:srcRect t="4179" r="50326" b="70862"/>
          <a:stretch/>
        </p:blipFill>
        <p:spPr>
          <a:xfrm>
            <a:off x="2880627" y="4080895"/>
            <a:ext cx="534764" cy="50173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749544" y="3674022"/>
            <a:ext cx="721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Tagging/Bar Coding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0" cstate="print"/>
          <a:srcRect l="5672" t="5947" r="4288" b="6158"/>
          <a:stretch/>
        </p:blipFill>
        <p:spPr>
          <a:xfrm>
            <a:off x="2755560" y="5012948"/>
            <a:ext cx="740452" cy="72282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798722" y="4743231"/>
            <a:ext cx="828511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dirty="0">
                <a:solidFill>
                  <a:prstClr val="black"/>
                </a:solidFill>
              </a:rPr>
              <a:t>Inventory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0" y="1400021"/>
            <a:ext cx="772236" cy="20774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sz="1350" dirty="0">
                <a:solidFill>
                  <a:prstClr val="white"/>
                </a:solidFill>
              </a:rPr>
              <a:t>ASSET IN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702143" y="1943425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434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832939" y="5437707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40A2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824008" y="4538846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38391" y="4609283"/>
            <a:ext cx="472653" cy="47265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761798" y="4398982"/>
            <a:ext cx="82851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Asset Transfer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38391" y="5489530"/>
            <a:ext cx="502745" cy="50274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764957" y="5246902"/>
            <a:ext cx="82851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Approvals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83068" y="1971749"/>
            <a:ext cx="537164" cy="53716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715691" y="1758735"/>
            <a:ext cx="74050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Update Owner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98571" y="1409489"/>
            <a:ext cx="1776152" cy="20774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sz="1350" dirty="0">
                <a:solidFill>
                  <a:prstClr val="white"/>
                </a:solidFill>
              </a:rPr>
              <a:t>ASSET LIFECYCLE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9316" y="1726257"/>
            <a:ext cx="61521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Issue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3" cstate="print"/>
          <a:srcRect r="6473" b="14783"/>
          <a:stretch/>
        </p:blipFill>
        <p:spPr>
          <a:xfrm>
            <a:off x="3799669" y="1940425"/>
            <a:ext cx="754989" cy="67573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777252" y="2610289"/>
            <a:ext cx="82516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Maintenance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38315" y="2763134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999A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46" name="Picture 4" descr="Image result for Maintenance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104" y="2814236"/>
            <a:ext cx="511148" cy="476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3842222" y="3746542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892B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5" cstate="print"/>
          <a:srcRect b="9640"/>
          <a:stretch/>
        </p:blipFill>
        <p:spPr>
          <a:xfrm>
            <a:off x="3911979" y="3817406"/>
            <a:ext cx="544200" cy="49173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3794068" y="3441126"/>
            <a:ext cx="74734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Inter-Branch Transfer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867262" y="2905363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8989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703165" y="2901653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B731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16" cstate="print"/>
          <a:srcRect l="-538" t="49873" r="48767" b="-1810"/>
          <a:stretch/>
        </p:blipFill>
        <p:spPr>
          <a:xfrm>
            <a:off x="6871941" y="1892479"/>
            <a:ext cx="738554" cy="73855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6912807" y="1695739"/>
            <a:ext cx="70719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Scrap List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9" cstate="print"/>
          <a:srcRect t="4391" r="50326" b="70862"/>
          <a:stretch/>
        </p:blipFill>
        <p:spPr>
          <a:xfrm>
            <a:off x="7008512" y="2979487"/>
            <a:ext cx="534764" cy="497478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6843556" y="2578527"/>
            <a:ext cx="766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Tagging/Bar Coding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818989" y="2984738"/>
            <a:ext cx="457286" cy="42666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696243" y="2594555"/>
            <a:ext cx="7210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Identify Conditions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68424" y="5439598"/>
            <a:ext cx="68783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Postings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817818" y="4759350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434A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32061" y="4787674"/>
            <a:ext cx="537164" cy="537164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6781800" y="4579893"/>
            <a:ext cx="82851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Update Owner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73767" y="1411782"/>
            <a:ext cx="852432" cy="20774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sz="1350" dirty="0" smtClean="0">
                <a:solidFill>
                  <a:prstClr val="white"/>
                </a:solidFill>
              </a:rPr>
              <a:t>DISPOSAL</a:t>
            </a: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6827925" y="5617966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974212" y="5661912"/>
            <a:ext cx="506438" cy="506438"/>
          </a:xfrm>
          <a:prstGeom prst="rect">
            <a:avLst/>
          </a:prstGeom>
        </p:spPr>
      </p:pic>
      <p:sp>
        <p:nvSpPr>
          <p:cNvPr id="65" name="Rounded Rectangle 64"/>
          <p:cNvSpPr/>
          <p:nvPr/>
        </p:nvSpPr>
        <p:spPr>
          <a:xfrm>
            <a:off x="4699831" y="4327625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A34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800170" y="4355855"/>
            <a:ext cx="489985" cy="549930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4699566" y="4016322"/>
            <a:ext cx="74050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Warranty &amp; Insurance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4621794" y="3772203"/>
            <a:ext cx="852929" cy="0"/>
          </a:xfrm>
          <a:prstGeom prst="line">
            <a:avLst/>
          </a:prstGeom>
          <a:ln w="419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668977" y="3701890"/>
            <a:ext cx="74050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b="1" dirty="0">
                <a:solidFill>
                  <a:prstClr val="white"/>
                </a:solidFill>
              </a:rPr>
              <a:t>ADD ONS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9B1B0759-67F2-4CCE-94BB-4CBB16FE73CE}"/>
              </a:ext>
            </a:extLst>
          </p:cNvPr>
          <p:cNvSpPr txBox="1"/>
          <p:nvPr/>
        </p:nvSpPr>
        <p:spPr>
          <a:xfrm>
            <a:off x="5723578" y="5389745"/>
            <a:ext cx="93078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Reconciliation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5830694" y="5595432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008F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74" name="Picture 2" descr="Image result for IT assets icons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253" y="5627676"/>
            <a:ext cx="541904" cy="541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8" descr="Image result for 3d shapes icon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776" t="8263" r="8142" b="4434"/>
          <a:stretch/>
        </p:blipFill>
        <p:spPr bwMode="auto">
          <a:xfrm>
            <a:off x="305412" y="3891514"/>
            <a:ext cx="725793" cy="7912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2" descr="Image result for 3d shapes icon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77" t="10923" r="4763" b="7026"/>
          <a:stretch/>
        </p:blipFill>
        <p:spPr bwMode="auto">
          <a:xfrm>
            <a:off x="1608947" y="3581941"/>
            <a:ext cx="603055" cy="562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/>
        </p:nvSpPr>
        <p:spPr>
          <a:xfrm>
            <a:off x="1646287" y="3672184"/>
            <a:ext cx="4900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ERP / Financials</a:t>
            </a:r>
          </a:p>
        </p:txBody>
      </p:sp>
      <p:pic>
        <p:nvPicPr>
          <p:cNvPr id="78" name="Picture 14" descr="Image result for 3D bidirectional arrow icon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91" t="11448" r="10196" b="11096"/>
          <a:stretch/>
        </p:blipFill>
        <p:spPr bwMode="auto">
          <a:xfrm>
            <a:off x="1057573" y="4026103"/>
            <a:ext cx="526725" cy="5222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2" descr="Image result for 3d shapes icon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77" t="10923" r="4763" b="7026"/>
          <a:stretch/>
        </p:blipFill>
        <p:spPr bwMode="auto">
          <a:xfrm>
            <a:off x="1608946" y="4144055"/>
            <a:ext cx="603055" cy="562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1654230" y="4333515"/>
            <a:ext cx="48759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HR</a:t>
            </a:r>
          </a:p>
        </p:txBody>
      </p:sp>
      <p:pic>
        <p:nvPicPr>
          <p:cNvPr id="81" name="Picture 12" descr="Image result for 3d shapes icon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77" t="10923" r="4763" b="7026"/>
          <a:stretch/>
        </p:blipFill>
        <p:spPr bwMode="auto">
          <a:xfrm>
            <a:off x="1606517" y="4721165"/>
            <a:ext cx="603055" cy="562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/>
          <p:cNvSpPr txBox="1"/>
          <p:nvPr/>
        </p:nvSpPr>
        <p:spPr>
          <a:xfrm>
            <a:off x="1641565" y="4900389"/>
            <a:ext cx="494749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50" dirty="0" smtClean="0">
                <a:solidFill>
                  <a:prstClr val="black"/>
                </a:solidFill>
              </a:rPr>
              <a:t>Helpdesk </a:t>
            </a:r>
            <a:r>
              <a:rPr lang="en-US" sz="850" dirty="0">
                <a:solidFill>
                  <a:prstClr val="black"/>
                </a:solidFill>
              </a:rPr>
              <a:t>Solutions</a:t>
            </a:r>
          </a:p>
        </p:txBody>
      </p:sp>
      <p:pic>
        <p:nvPicPr>
          <p:cNvPr id="83" name="Picture 12" descr="Image result for 3d shapes icon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77" t="10923" r="4763" b="7026"/>
          <a:stretch/>
        </p:blipFill>
        <p:spPr bwMode="auto">
          <a:xfrm>
            <a:off x="1615745" y="5298274"/>
            <a:ext cx="603055" cy="562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Box 83"/>
          <p:cNvSpPr txBox="1"/>
          <p:nvPr/>
        </p:nvSpPr>
        <p:spPr>
          <a:xfrm>
            <a:off x="1650794" y="5498599"/>
            <a:ext cx="4900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LDAP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2696552" y="1752600"/>
            <a:ext cx="861206" cy="437354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88" name="Picture 16" descr="Image result for 3D circle icon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37" y="1796001"/>
            <a:ext cx="564002" cy="5640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16" descr="Image result for 3D circle icon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13" y="2373836"/>
            <a:ext cx="564002" cy="5640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6" descr="Image result for 3D circle icon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18" y="2952998"/>
            <a:ext cx="564002" cy="5640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1218308" y="2518754"/>
            <a:ext cx="4900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white"/>
                </a:solidFill>
              </a:rPr>
              <a:t>Assets / GRN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225006" y="1974228"/>
            <a:ext cx="4900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white"/>
                </a:solidFill>
              </a:rPr>
              <a:t>Location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30224" y="3141361"/>
            <a:ext cx="4900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>
                <a:solidFill>
                  <a:prstClr val="white"/>
                </a:solidFill>
              </a:rPr>
              <a:t>Items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45776" y="3582074"/>
            <a:ext cx="7669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Disposal Policies &amp; Methods</a:t>
            </a:r>
            <a:endParaRPr lang="en-US" sz="900" dirty="0">
              <a:solidFill>
                <a:prstClr val="black"/>
              </a:solidFill>
            </a:endParaRPr>
          </a:p>
        </p:txBody>
      </p:sp>
      <p:pic>
        <p:nvPicPr>
          <p:cNvPr id="97" name="Picture 4" descr="Image result for IT assets icons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782" t="24430" r="16925" b="26367"/>
          <a:stretch/>
        </p:blipFill>
        <p:spPr bwMode="auto">
          <a:xfrm>
            <a:off x="6914959" y="4026247"/>
            <a:ext cx="548193" cy="3949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Rounded Rectangle 97"/>
          <p:cNvSpPr/>
          <p:nvPr/>
        </p:nvSpPr>
        <p:spPr>
          <a:xfrm>
            <a:off x="6888879" y="3894156"/>
            <a:ext cx="692547" cy="606391"/>
          </a:xfrm>
          <a:prstGeom prst="round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1A9A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6770497" y="1663299"/>
            <a:ext cx="925703" cy="4698056"/>
          </a:xfrm>
          <a:prstGeom prst="roundRect">
            <a:avLst/>
          </a:prstGeom>
          <a:solidFill>
            <a:srgbClr val="00B050">
              <a:alpha val="21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1" name="Rounded Rectangle 100"/>
          <p:cNvSpPr/>
          <p:nvPr/>
        </p:nvSpPr>
        <p:spPr>
          <a:xfrm rot="16200000">
            <a:off x="3819440" y="3573630"/>
            <a:ext cx="4669638" cy="878517"/>
          </a:xfrm>
          <a:prstGeom prst="roundRect">
            <a:avLst/>
          </a:prstGeom>
          <a:solidFill>
            <a:srgbClr val="FF0000">
              <a:alpha val="21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4624068" y="1726257"/>
            <a:ext cx="861206" cy="4373547"/>
          </a:xfrm>
          <a:prstGeom prst="roundRect">
            <a:avLst/>
          </a:prstGeom>
          <a:solidFill>
            <a:schemeClr val="accent4">
              <a:lumMod val="40000"/>
              <a:lumOff val="60000"/>
              <a:alpha val="2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3780448" y="1752600"/>
            <a:ext cx="812876" cy="4373547"/>
          </a:xfrm>
          <a:prstGeom prst="roundRect">
            <a:avLst/>
          </a:prstGeom>
          <a:solidFill>
            <a:schemeClr val="accent1">
              <a:alpha val="21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xmlns="" id="{AADA008F-A3D7-4CA8-A3AD-6BBE4628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7200"/>
            <a:ext cx="7290054" cy="74196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                   PROCESS FLOW</a:t>
            </a:r>
            <a:endParaRPr lang="en-US" sz="3200" cap="none" dirty="0"/>
          </a:p>
        </p:txBody>
      </p: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52400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FD4EFA73-F2EF-4B80-993B-E408852F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33400"/>
            <a:ext cx="7290054" cy="6088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                   </a:t>
            </a:r>
            <a:r>
              <a:rPr lang="en-US" sz="3200" cap="none" dirty="0" smtClean="0"/>
              <a:t>REPORT &amp; DASHBOARDS</a:t>
            </a:r>
            <a:endParaRPr lang="en-US" sz="3200" cap="non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006632F-2BCE-4E24-8164-D049FB6DE439}"/>
              </a:ext>
            </a:extLst>
          </p:cNvPr>
          <p:cNvSpPr/>
          <p:nvPr/>
        </p:nvSpPr>
        <p:spPr>
          <a:xfrm>
            <a:off x="6124091" y="1507982"/>
            <a:ext cx="2743200" cy="43473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altLang="en-US" sz="1300" b="1" dirty="0">
                <a:cs typeface="Arial" pitchFamily="34" charset="0"/>
              </a:rPr>
              <a:t>Reports - 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Purchase Request Report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Purchase Order Report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GRN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Asset Details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Asset History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Asset Register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Asset Summary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Employee wise Asset Details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Vendor wise Asset Details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Barcode wise Asset Details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Transfer of Assets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Pending Calls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Service/Standby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Scrap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Report on Depreciation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Insurance and Claim Details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Physical Verification Report</a:t>
            </a:r>
            <a:r>
              <a:rPr lang="en-US" altLang="en-US" sz="1300" dirty="0">
                <a:cs typeface="Arial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4481D92-568F-40E8-ABDE-0788CD996CAC}"/>
              </a:ext>
            </a:extLst>
          </p:cNvPr>
          <p:cNvSpPr/>
          <p:nvPr/>
        </p:nvSpPr>
        <p:spPr>
          <a:xfrm>
            <a:off x="3313157" y="1371600"/>
            <a:ext cx="2723173" cy="14080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b="1" dirty="0">
                <a:cs typeface="Arial" pitchFamily="34" charset="0"/>
              </a:rPr>
              <a:t>Alerts &amp; Notifications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Reminder on Expiry date of AMC for all Assets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r>
              <a:rPr lang="en-US" sz="1300" dirty="0">
                <a:cs typeface="Arial" pitchFamily="34" charset="0"/>
              </a:rPr>
              <a:t>Reminder on Expiry date of Warranty for all </a:t>
            </a:r>
            <a:r>
              <a:rPr lang="en-US" sz="1300" dirty="0" smtClean="0">
                <a:cs typeface="Arial" pitchFamily="34" charset="0"/>
              </a:rPr>
              <a:t>Assets</a:t>
            </a:r>
          </a:p>
          <a:p>
            <a:pPr marL="365760" lvl="3" indent="-182880" defTabSz="685800" fontAlgn="base">
              <a:spcBef>
                <a:spcPts val="300"/>
              </a:spcBef>
              <a:spcAft>
                <a:spcPct val="0"/>
              </a:spcAft>
              <a:buClr>
                <a:srgbClr val="FF0000"/>
              </a:buClr>
              <a:buSzPct val="125000"/>
              <a:buFont typeface="Arial" pitchFamily="34" charset="0"/>
              <a:buChar char="•"/>
              <a:defRPr/>
            </a:pPr>
            <a:endParaRPr lang="en-US" sz="1300" dirty="0"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09E7A26-1324-4ACB-A155-B430A90CBE18}"/>
              </a:ext>
            </a:extLst>
          </p:cNvPr>
          <p:cNvSpPr/>
          <p:nvPr/>
        </p:nvSpPr>
        <p:spPr>
          <a:xfrm>
            <a:off x="104290" y="1371600"/>
            <a:ext cx="3121105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1300" dirty="0">
                <a:cs typeface="Arial" pitchFamily="34" charset="0"/>
              </a:rPr>
              <a:t>Extensive built-in Reports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1300" dirty="0">
                <a:cs typeface="Arial" pitchFamily="34" charset="0"/>
              </a:rPr>
              <a:t>Export to XLS for flexibility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1300" dirty="0">
                <a:cs typeface="Arial" pitchFamily="34" charset="0"/>
              </a:rPr>
              <a:t>Alerts &amp; Notifications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1300" dirty="0">
                <a:cs typeface="Arial" pitchFamily="34" charset="0"/>
              </a:rPr>
              <a:t>Integration Option to Reporting / BI Tools</a:t>
            </a:r>
          </a:p>
          <a:p>
            <a:pPr marL="182880" lvl="2" indent="-182880" defTabSz="685800">
              <a:spcBef>
                <a:spcPts val="300"/>
              </a:spcBef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1300" dirty="0">
                <a:cs typeface="Arial" pitchFamily="34" charset="0"/>
              </a:rPr>
              <a:t>Customized Reports if Required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44" y="2930856"/>
            <a:ext cx="3225395" cy="2614806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/>
          <a:srcRect l="19546" t="30209" r="49415" b="39583"/>
          <a:stretch/>
        </p:blipFill>
        <p:spPr>
          <a:xfrm>
            <a:off x="3317979" y="2885243"/>
            <a:ext cx="2689850" cy="1471805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/>
          <a:srcRect l="58785" t="30207" r="11347" b="39584"/>
          <a:stretch/>
        </p:blipFill>
        <p:spPr>
          <a:xfrm>
            <a:off x="3330082" y="4434608"/>
            <a:ext cx="2677747" cy="1522640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FD4EFA73-F2EF-4B80-993B-E408852F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6088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KEY </a:t>
            </a:r>
            <a:r>
              <a:rPr lang="en-US" sz="3200" cap="none" dirty="0" smtClean="0"/>
              <a:t>BENEFITS</a:t>
            </a:r>
            <a:endParaRPr lang="en-US" sz="3200" cap="none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66800" y="1295400"/>
            <a:ext cx="32004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Accurate Asset Data</a:t>
            </a:r>
          </a:p>
          <a:p>
            <a:pPr algn="just"/>
            <a:r>
              <a:rPr lang="en-IN" sz="1500" dirty="0" smtClean="0"/>
              <a:t>The asset data will be highly accurate with the most recent physical status available for each asset. </a:t>
            </a:r>
            <a:endParaRPr lang="en-IN" sz="1500" dirty="0"/>
          </a:p>
        </p:txBody>
      </p:sp>
      <p:sp>
        <p:nvSpPr>
          <p:cNvPr id="15" name="Rectangle 14"/>
          <p:cNvSpPr/>
          <p:nvPr/>
        </p:nvSpPr>
        <p:spPr>
          <a:xfrm>
            <a:off x="5535320" y="1371600"/>
            <a:ext cx="3352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Better Control Over Assets</a:t>
            </a:r>
          </a:p>
          <a:p>
            <a:pPr algn="just"/>
            <a:r>
              <a:rPr lang="en-IN" sz="1500" dirty="0" smtClean="0"/>
              <a:t>By capturing Location, Owner, Custodian and User information for each asset, </a:t>
            </a:r>
            <a:r>
              <a:rPr lang="en-IN" sz="1500" dirty="0" err="1" smtClean="0"/>
              <a:t>My.Asset</a:t>
            </a:r>
            <a:r>
              <a:rPr lang="en-IN" sz="1500" dirty="0" smtClean="0"/>
              <a:t> ensures high level of accountability and accurate asset data. </a:t>
            </a:r>
            <a:endParaRPr lang="en-IN" sz="1500" dirty="0"/>
          </a:p>
        </p:txBody>
      </p:sp>
      <p:sp>
        <p:nvSpPr>
          <p:cNvPr id="16" name="Rectangle 15"/>
          <p:cNvSpPr/>
          <p:nvPr/>
        </p:nvSpPr>
        <p:spPr>
          <a:xfrm>
            <a:off x="1066800" y="2819400"/>
            <a:ext cx="320040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Efficient Asset Audit</a:t>
            </a:r>
          </a:p>
          <a:p>
            <a:pPr algn="just"/>
            <a:r>
              <a:rPr lang="en-IN" sz="1500" dirty="0" smtClean="0"/>
              <a:t>The time, money and efforts spent on asset audit reduces significantly and the physical information collected during audit is updated real-time and is highly accurate.</a:t>
            </a:r>
            <a:endParaRPr lang="en-IN" sz="1500" dirty="0"/>
          </a:p>
        </p:txBody>
      </p:sp>
      <p:sp>
        <p:nvSpPr>
          <p:cNvPr id="17" name="Rectangle 16"/>
          <p:cNvSpPr/>
          <p:nvPr/>
        </p:nvSpPr>
        <p:spPr>
          <a:xfrm>
            <a:off x="5548968" y="2895600"/>
            <a:ext cx="31242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Better Procurement Decisions</a:t>
            </a:r>
          </a:p>
          <a:p>
            <a:pPr algn="just"/>
            <a:r>
              <a:rPr lang="en-IN" sz="1500" dirty="0" smtClean="0"/>
              <a:t>By knowing what assets are unused, where they are and who has them, better procurement decisions can be made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066800" y="4572000"/>
            <a:ext cx="31242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True and Fair Reporting</a:t>
            </a:r>
          </a:p>
          <a:p>
            <a:pPr algn="just"/>
            <a:r>
              <a:rPr lang="en-IN" sz="1500" dirty="0" smtClean="0"/>
              <a:t>The fixed assets reporting in financial statements and other reports is true and fair as accurate physical information is available. </a:t>
            </a:r>
            <a:endParaRPr lang="en-IN" sz="1500" dirty="0"/>
          </a:p>
        </p:txBody>
      </p:sp>
      <p:sp>
        <p:nvSpPr>
          <p:cNvPr id="19" name="Rectangle 18"/>
          <p:cNvSpPr/>
          <p:nvPr/>
        </p:nvSpPr>
        <p:spPr>
          <a:xfrm>
            <a:off x="5581952" y="4624320"/>
            <a:ext cx="3333448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Reduced Tax Liabilities</a:t>
            </a:r>
          </a:p>
          <a:p>
            <a:pPr algn="just"/>
            <a:r>
              <a:rPr lang="en-IN" sz="1500" dirty="0" smtClean="0"/>
              <a:t>By timely providing for/writing off assets that you no longer have or are obsolete or are unused, the overall tax liability reduces. Asset register with depreciated value can be generated in few clicks </a:t>
            </a:r>
            <a:endParaRPr lang="en-IN" sz="1500" dirty="0"/>
          </a:p>
        </p:txBody>
      </p:sp>
      <p:pic>
        <p:nvPicPr>
          <p:cNvPr id="2052" name="Picture 4" descr="C:\Users\Sreenesh\Desktop\logos\Accura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036" y="1453487"/>
            <a:ext cx="914400" cy="875608"/>
          </a:xfrm>
          <a:prstGeom prst="rect">
            <a:avLst/>
          </a:prstGeom>
          <a:noFill/>
        </p:spPr>
      </p:pic>
      <p:pic>
        <p:nvPicPr>
          <p:cNvPr id="2053" name="Picture 5" descr="C:\Users\Sreenesh\Desktop\logos\audi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059" y="3200400"/>
            <a:ext cx="810415" cy="791568"/>
          </a:xfrm>
          <a:prstGeom prst="rect">
            <a:avLst/>
          </a:prstGeom>
          <a:noFill/>
        </p:spPr>
      </p:pic>
      <p:pic>
        <p:nvPicPr>
          <p:cNvPr id="2055" name="Picture 7" descr="C:\Users\Sreenesh\Desktop\logos\reporti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832440"/>
            <a:ext cx="838200" cy="838200"/>
          </a:xfrm>
          <a:prstGeom prst="rect">
            <a:avLst/>
          </a:prstGeom>
          <a:noFill/>
        </p:spPr>
      </p:pic>
      <p:pic>
        <p:nvPicPr>
          <p:cNvPr id="2056" name="Picture 8" descr="C:\Users\Sreenesh\Desktop\logos\contro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534232"/>
            <a:ext cx="838200" cy="838200"/>
          </a:xfrm>
          <a:prstGeom prst="rect">
            <a:avLst/>
          </a:prstGeom>
          <a:noFill/>
        </p:spPr>
      </p:pic>
      <p:pic>
        <p:nvPicPr>
          <p:cNvPr id="2058" name="Picture 10" descr="C:\Users\Sreenesh\Desktop\logos\reduced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24321" y="4805161"/>
            <a:ext cx="896191" cy="896191"/>
          </a:xfrm>
          <a:prstGeom prst="rect">
            <a:avLst/>
          </a:prstGeom>
          <a:noFill/>
        </p:spPr>
      </p:pic>
      <p:pic>
        <p:nvPicPr>
          <p:cNvPr id="2059" name="Picture 11" descr="C:\Users\Sreenesh\Desktop\logos\Procu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68825" y="3121025"/>
            <a:ext cx="993775" cy="993775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9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BD88E1-D4F6-4175-AF1A-5812A8B6B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3026959" cy="3886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Government of India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State Government Organizations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Private sector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Hospitality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Health Care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IN" altLang="en-US" sz="1500" dirty="0" smtClean="0">
                <a:solidFill>
                  <a:prstClr val="black"/>
                </a:solidFill>
              </a:rPr>
              <a:t>Hi-value Organizations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IN" altLang="en-US" sz="11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lOGS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828800"/>
            <a:ext cx="3981450" cy="398145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               </a:t>
            </a:r>
            <a:r>
              <a:rPr lang="en-US" sz="3200" dirty="0" smtClean="0"/>
              <a:t>MARQUEE CLIENTS</a:t>
            </a:r>
            <a:br>
              <a:rPr lang="en-US" sz="3200" dirty="0" smtClean="0"/>
            </a:br>
            <a:r>
              <a:rPr lang="en-US" sz="3200" dirty="0" smtClean="0"/>
              <a:t>               </a:t>
            </a:r>
            <a:r>
              <a:rPr lang="en-IN" altLang="en-US" sz="3200" dirty="0" smtClean="0"/>
              <a:t>Asset Management Solution</a:t>
            </a:r>
            <a:endParaRPr lang="en-IN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4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19200" y="533400"/>
            <a:ext cx="8229600" cy="88423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               </a:t>
            </a:r>
            <a:r>
              <a:rPr lang="en-US" sz="3200" dirty="0" smtClean="0"/>
              <a:t>SNAPS FROM MY ASSET</a:t>
            </a:r>
            <a:endParaRPr lang="en-IN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3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ARUN's\Presentations and Marketting docs\AM 2021\Asset screens\Log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376395"/>
            <a:ext cx="8915400" cy="4414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533400"/>
            <a:ext cx="8229600" cy="88423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               </a:t>
            </a:r>
            <a:r>
              <a:rPr lang="en-US" sz="3200" dirty="0" smtClean="0"/>
              <a:t>SNAPS FROM MY ASSET</a:t>
            </a:r>
            <a:endParaRPr lang="en-IN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3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ARUN's\Presentations and Marketting docs\AM 2021\Asset screens\Dashbo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676400"/>
            <a:ext cx="7183239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228600"/>
            <a:ext cx="8229600" cy="88423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               </a:t>
            </a:r>
            <a:r>
              <a:rPr lang="en-US" sz="3200" dirty="0" smtClean="0"/>
              <a:t>SNAPS FROM MY ASSET</a:t>
            </a:r>
            <a:endParaRPr lang="en-IN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3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  <p:pic>
        <p:nvPicPr>
          <p:cNvPr id="3075" name="Picture 3" descr="D:\ARUN's\Presentations and Marketting docs\AM 2021\Asset screens\AssetTransf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447800"/>
            <a:ext cx="8456858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228600"/>
            <a:ext cx="8229600" cy="884238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/>
              <a:t>               </a:t>
            </a:r>
            <a:r>
              <a:rPr lang="en-US" sz="3200" dirty="0" smtClean="0"/>
              <a:t>SNAPS FROM MY ASSET</a:t>
            </a:r>
            <a:endParaRPr lang="en-IN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685800"/>
            <a:ext cx="1600200" cy="32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3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D:\ARUN's\Presentations and Marketting docs\AM 2021\Asset screens\AssetHistoryRepo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143000"/>
            <a:ext cx="8153400" cy="5071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thank yo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667501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0" y="6172201"/>
            <a:ext cx="3886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 smtClean="0">
                <a:solidFill>
                  <a:schemeClr val="bg1"/>
                </a:solidFill>
                <a:hlinkClick r:id="rId3"/>
              </a:rPr>
              <a:t>To subscribe please visit : http://myassetonline.in/</a:t>
            </a:r>
            <a:endParaRPr lang="en-IN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734</Words>
  <Application>Microsoft Office PowerPoint</Application>
  <PresentationFormat>On-screen Show (4:3)</PresentationFormat>
  <Paragraphs>136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                      KEY FEATURES</vt:lpstr>
      <vt:lpstr>                    PROCESS FLOW</vt:lpstr>
      <vt:lpstr>                   REPORT &amp; DASHBOARDS</vt:lpstr>
      <vt:lpstr> KEY BENEFITS</vt:lpstr>
      <vt:lpstr>               MARQUEE CLIENTS                Asset Management Solution</vt:lpstr>
      <vt:lpstr>               SNAPS FROM MY ASSET</vt:lpstr>
      <vt:lpstr>               SNAPS FROM MY ASSET</vt:lpstr>
      <vt:lpstr>               SNAPS FROM MY ASSET</vt:lpstr>
      <vt:lpstr>               SNAPS FROM MY ASSET</vt:lpstr>
      <vt:lpstr>Slide 12</vt:lpstr>
    </vt:vector>
  </TitlesOfParts>
  <Company>Stallion Systems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Stallion</dc:creator>
  <cp:lastModifiedBy>Sreenesh</cp:lastModifiedBy>
  <cp:revision>172</cp:revision>
  <dcterms:created xsi:type="dcterms:W3CDTF">2015-06-23T11:58:51Z</dcterms:created>
  <dcterms:modified xsi:type="dcterms:W3CDTF">2024-09-06T08:57:27Z</dcterms:modified>
</cp:coreProperties>
</file>